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" r:id="rId2"/>
    <p:sldId id="267" r:id="rId3"/>
    <p:sldId id="284" r:id="rId4"/>
    <p:sldId id="277" r:id="rId5"/>
    <p:sldId id="278" r:id="rId6"/>
    <p:sldId id="279" r:id="rId7"/>
    <p:sldId id="28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009DD-4EF4-4320-837A-D7E5A79F833F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C17F5-4A2D-44C2-8D3F-A77E23A94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6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AD5ACA-9432-0407-9607-E61716C69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008B085-66F6-F0CE-39CC-1CAABAEC3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7D98D4-9480-59EF-F4AF-A6C624DA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8A75-2D75-46D0-AF6D-A2E4E34E7B83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B1CAE37-00DF-05E8-349D-BF5C64280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80AFE6-4058-F545-EE6A-62D5B866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3FB-9704-434E-9A45-C79F7F2C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6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77B469-9CAB-9840-FFFF-F440F1F6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90D7BBE-9135-6C60-0054-0C5D90ACD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AAE439-AB64-EDB8-A4FB-587E2BD3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8A75-2D75-46D0-AF6D-A2E4E34E7B83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9B6F56-4FA3-9BE3-E400-D8369369D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54B604-EDF0-36E0-E0B6-FCD25027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3FB-9704-434E-9A45-C79F7F2C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7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144A281-6FE6-83F4-D979-792F064F9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52903A8-6E2A-DD3C-F86C-8FA9A5B1A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6C536C-2F71-4932-FA4D-8C27822E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8A75-2D75-46D0-AF6D-A2E4E34E7B83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8E714A-ADC9-2155-300F-7DE3DD54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CEBABC-E9ED-EB97-D6B3-61095634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3FB-9704-434E-9A45-C79F7F2C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9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995E2A-81FF-CD4B-FE03-AA982B5D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E9EF98-D8A1-C293-2345-B27691097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626987-56D0-005F-289B-10D8C648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8A75-2D75-46D0-AF6D-A2E4E34E7B83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E1DC2D-1F2D-CC35-3C45-923D67AC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F3DC36-5BF6-8045-3E50-E0C34EB0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3FB-9704-434E-9A45-C79F7F2C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4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B74641-B694-8A7F-7316-BA1035F7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734C8E-3101-0CC5-F180-B0CAE71BE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6065FA-D32C-BC5F-ACF6-5446736F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8A75-2D75-46D0-AF6D-A2E4E34E7B83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D89426-C173-E46D-3F4F-E16415F8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09E66B-780B-6DE4-DB38-1AC06B4E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3FB-9704-434E-9A45-C79F7F2C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2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843852-B6EA-D30B-CD58-2CB9A414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F5A389B-51E8-ADB5-E620-6C89D572C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CFAF443-6369-EFF8-0BDA-601A3D0C3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6D60000-FB26-A2DD-427A-87382E7E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8A75-2D75-46D0-AF6D-A2E4E34E7B83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1D70FC8-A067-4654-C712-3AADD005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881FFA2-91FC-2A59-830E-8479CE5E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3FB-9704-434E-9A45-C79F7F2C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5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1B5683-C69D-B055-BDF3-FC13951C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F8266BC-CFE0-D55E-3165-007764CA1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E3613B0-41BB-1FCC-2BC5-317246F20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5FF7045-3EAA-035E-C006-2DF1458FD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3C73839-5421-57D9-FFCC-C17416FD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046ED98-9D16-2077-8D5F-62C78F56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8A75-2D75-46D0-AF6D-A2E4E34E7B83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588BA3E-272D-EE69-D774-8A23CCEF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B500061-7D0E-816F-EBC1-71F2F3FD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3FB-9704-434E-9A45-C79F7F2C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9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4C1844-F9EC-7867-58CC-22A521B1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DB297C1-61DE-763A-1CAF-253260B0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8A75-2D75-46D0-AF6D-A2E4E34E7B83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0BEE689-1F8A-55B5-C0E7-6B62F416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7D4CD7-2C1C-AD19-74AF-F9B5FE26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3FB-9704-434E-9A45-C79F7F2C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1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FBB9F20-F4DB-4748-C508-37D7F9F6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8A75-2D75-46D0-AF6D-A2E4E34E7B83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A15619F-0A7A-421D-AD9F-680F883D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2563FE4-AEB6-25E6-494F-5B24425E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3FB-9704-434E-9A45-C79F7F2C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0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4E9920-18FC-2D71-94BF-A014DAD5F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962E69-A056-3DCE-728D-E37101760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9B8941F-7481-E3DA-2AA0-C0FD63F38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B56BD22-B6AB-3079-CB31-8FBBE7DD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8A75-2D75-46D0-AF6D-A2E4E34E7B83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EBCB97E-A1C6-D55D-93E3-4D9424F9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279CAD-DBB0-23F6-6BDB-03465160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3FB-9704-434E-9A45-C79F7F2C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3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4D4F83-47E2-F7A5-1258-B3A27689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F86ECFC-7574-FFDC-81D7-804599B4D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F0EC56B-ED7C-275E-9C12-85262CB2F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87B3D53-AF8A-11AA-E24B-A2DE5423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8A75-2D75-46D0-AF6D-A2E4E34E7B83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A5F28D2-2432-15F9-DF4C-31076AC6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6AB25C8-0835-7DA2-6A6C-79A8DCA9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B3FB-9704-434E-9A45-C79F7F2C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8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2CE3CD-5D45-7024-9E58-08C2A6BEB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051840B-C0DD-013A-EE37-A2D14B365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5366C5-4D7E-2672-F332-A08192E7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78A75-2D75-46D0-AF6D-A2E4E34E7B83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C93C51-FAE9-CEA8-110B-501A66FC3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6D3CF6-AF1E-6224-2EE9-FA79755B2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B3FB-9704-434E-9A45-C79F7F2C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6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A47C27-CF5D-CD5B-3A5C-9B5478C1B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27288"/>
            <a:ext cx="12079705" cy="14255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800" b="1" kern="1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ЭКТОПАРАЗИТЫ ЖИВОТНЫХ</a:t>
            </a:r>
            <a:endParaRPr lang="ru-RU" sz="4800" b="1" kern="100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12192000" cy="1171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kern="1100" cap="all" dirty="0">
              <a:ln w="9000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91275"/>
            <a:ext cx="12192000" cy="46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© 2023 год. ГБУ ЯО «ЯРОСЛАВСКАЯ ОБЛАСТНАЯ  ВЕТЕРИНАРНАЯ ЛАБОРАТОРИЯ»</a:t>
            </a:r>
            <a:endParaRPr lang="ru-RU" b="1" kern="1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B8B74B7-41D7-418F-B1C7-36C84922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72"/>
          <a:stretch>
            <a:fillRect/>
          </a:stretch>
        </p:blipFill>
        <p:spPr>
          <a:xfrm>
            <a:off x="0" y="328590"/>
            <a:ext cx="12192000" cy="1914524"/>
          </a:xfrm>
          <a:prstGeom prst="roundRect">
            <a:avLst>
              <a:gd name="adj" fmla="val 5834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B8B74B7-41D7-418F-B1C7-36C84922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52"/>
          <a:stretch>
            <a:fillRect/>
          </a:stretch>
        </p:blipFill>
        <p:spPr>
          <a:xfrm>
            <a:off x="1" y="4243364"/>
            <a:ext cx="12192000" cy="2224108"/>
          </a:xfrm>
          <a:prstGeom prst="roundRect">
            <a:avLst>
              <a:gd name="adj" fmla="val 5834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539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5591175" y="1123950"/>
            <a:ext cx="6600826" cy="5572125"/>
          </a:xfrm>
          <a:prstGeom prst="roundRect">
            <a:avLst>
              <a:gd name="adj" fmla="val 575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FBC220-F5BF-9E8B-8B6A-4A3ED4A9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2075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600" b="1" kern="1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ПАРАЗИТИРУЮЩИЕ НА ЖИВОТНЫХ КЛЕЩИ ДЕЛЯТСЯ</a:t>
            </a:r>
            <a:br>
              <a:rPr lang="ru-RU" sz="3600" b="1" kern="1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kern="1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НА 2 ГРУППЫ: НАКОЖНЫХ И ПОДКОЖНЫХ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57BD46-4464-7E23-000D-635B47D1F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9512"/>
            <a:ext cx="5157787" cy="763589"/>
          </a:xfrm>
        </p:spPr>
        <p:txBody>
          <a:bodyPr/>
          <a:lstStyle/>
          <a:p>
            <a:r>
              <a:rPr lang="ru-RU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НАКОЖНЫМ ОТНОСЯТСЯ: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A976AC-F094-9EE2-D218-7A191E721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43101"/>
            <a:ext cx="5157787" cy="4246562"/>
          </a:xfrm>
        </p:spPr>
        <p:txBody>
          <a:bodyPr>
            <a:normAutofit/>
          </a:bodyPr>
          <a:lstStyle/>
          <a:p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Псороптоиды </a:t>
            </a:r>
            <a:r>
              <a:rPr lang="en-US" sz="2000" b="1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Psoroptes</a:t>
            </a:r>
            <a:endParaRPr lang="ru-RU" sz="2000" b="1" kern="0" dirty="0"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Хориптоиды Chorioptes</a:t>
            </a:r>
          </a:p>
          <a:p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Отодектоиды </a:t>
            </a:r>
            <a:r>
              <a:rPr lang="en-US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Otodect</a:t>
            </a: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е</a:t>
            </a:r>
            <a:r>
              <a:rPr lang="en-US" sz="20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</a:t>
            </a: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</a:p>
          <a:p>
            <a:endParaRPr lang="ru-RU" sz="2000" b="1" kern="1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ru-RU" sz="2000" b="1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D8B3A83-4925-2AC1-E7AF-DE7DA6E9C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9513"/>
            <a:ext cx="5183188" cy="763588"/>
          </a:xfrm>
        </p:spPr>
        <p:txBody>
          <a:bodyPr/>
          <a:lstStyle/>
          <a:p>
            <a:r>
              <a:rPr lang="ru-RU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К ПОДКОЖНЫМ: 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85D74A6-184A-4145-8560-BCB5D5895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43101"/>
            <a:ext cx="5183188" cy="4246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kern="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только два рода: </a:t>
            </a:r>
          </a:p>
          <a:p>
            <a:r>
              <a:rPr lang="ru-RU" sz="2000" b="1" kern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</a:t>
            </a:r>
            <a:r>
              <a:rPr lang="ru-RU" sz="2000" b="1" kern="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аркоптоидные </a:t>
            </a:r>
            <a:r>
              <a:rPr lang="en-US" sz="2000" b="1" kern="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Sarcoptes</a:t>
            </a:r>
            <a:r>
              <a:rPr lang="ru-RU" sz="2000" b="1" kern="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</a:p>
          <a:p>
            <a:r>
              <a:rPr lang="ru-RU" sz="2000" b="1" kern="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Демодекоидные </a:t>
            </a:r>
            <a:r>
              <a:rPr lang="en-US" sz="2000" b="1" kern="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Demodex</a:t>
            </a:r>
            <a:r>
              <a:rPr lang="ru-RU" sz="2000" b="1" kern="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r>
              <a:rPr lang="ru-RU" sz="2000" b="1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52E86D1-205E-7A37-38F4-875869F66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562351"/>
            <a:ext cx="5282299" cy="274593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9889487-4007-D000-5198-B275BD215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23" y="1072386"/>
            <a:ext cx="1998541" cy="14969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8D4730D-A9BD-935E-23CB-4807463F8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24200"/>
            <a:ext cx="6045464" cy="303847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257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1100" cap="all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АКАРИОЗНЫЕ БОЛЕЗНИ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500834"/>
            <a:ext cx="12192000" cy="357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© 2023 год. ГБУ ЯО «ЯРОСЛАВСКАЯ ОБЛАСТНАЯ  ВЕТЕРИНАРНАЯ ЛАБОРАТОРИЯ»</a:t>
            </a:r>
            <a:endParaRPr lang="ru-RU" b="1" kern="1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0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A47C27-CF5D-CD5B-3A5C-9B5478C1B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625" y="779463"/>
            <a:ext cx="9144000" cy="6778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800" b="1" kern="1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1100" cap="all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АКАРИОЗНЫЕ БОЛЕЗНИ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4AD530-D507-AC6E-C51D-9874003F5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9" y="2400860"/>
            <a:ext cx="5476875" cy="41237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571625"/>
            <a:ext cx="121920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ОТПРАВИТЬ В ЛАБОРАТОРИЮ ПРАВИЛЬНО ОТОБРАННЫЙ МАТЕРИАЛ ОТ ЖИВОТНЫХ И ПТИЦ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500834"/>
            <a:ext cx="12192000" cy="357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© 2023 год. ГБУ ЯО «ЯРОСЛАВСКАЯ ОБЛАСТНАЯ  ВЕТЕРИНАРНАЯ ЛАБОРАТОРИЯ»</a:t>
            </a:r>
            <a:endParaRPr lang="ru-RU" b="1" kern="1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539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1772C1-4FB8-88EF-2338-A888C8985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424" y="723901"/>
            <a:ext cx="10067925" cy="742949"/>
          </a:xfrm>
        </p:spPr>
        <p:txBody>
          <a:bodyPr>
            <a:normAutofit/>
          </a:bodyPr>
          <a:lstStyle/>
          <a:p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ОБНАРУЖЕНИЯ ПАРАЗИТОВ НАКОЖНИКОВ И ВЛАСОЕДОВ: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58F2EC-E6DE-0EDF-5B15-8661DAFBD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" y="1504950"/>
            <a:ext cx="8315325" cy="4819650"/>
          </a:xfrm>
        </p:spPr>
        <p:txBody>
          <a:bodyPr/>
          <a:lstStyle/>
          <a:p>
            <a:pPr algn="just"/>
            <a:r>
              <a:rPr lang="ru-RU" b="1" dirty="0"/>
              <a:t>*  Можно использовать клейкую ленту – скотч. </a:t>
            </a:r>
          </a:p>
          <a:p>
            <a:pPr algn="just"/>
            <a:r>
              <a:rPr lang="ru-RU" b="1" dirty="0"/>
              <a:t>Необходимо предварительно взъерошить шерсть животного, затем быстро многократно прижать полоску скотча к шерсти животного, двигая её в направлении от хвоста к голове (против роста шерсти). Далее полоску скотча приклеивают к предметному стеклу.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/>
              <a:t>Соскобы кожи берут со свежих не уплотнившихся очагов поражения, не менее чем с 2-3 </a:t>
            </a:r>
            <a:r>
              <a:rPr lang="ru-RU" b="1" dirty="0" smtClean="0"/>
              <a:t>мест, </a:t>
            </a:r>
            <a:r>
              <a:rPr lang="ru-RU" b="1" dirty="0"/>
              <a:t>взятые тупым скальпелем </a:t>
            </a:r>
            <a:r>
              <a:rPr lang="ru-RU" b="1" dirty="0" smtClean="0">
                <a:solidFill>
                  <a:srgbClr val="FF0000"/>
                </a:solidFill>
              </a:rPr>
              <a:t>на </a:t>
            </a:r>
            <a:r>
              <a:rPr lang="ru-RU" b="1" dirty="0">
                <a:solidFill>
                  <a:srgbClr val="FF0000"/>
                </a:solidFill>
              </a:rPr>
              <a:t>границе пораженной и здоровой </a:t>
            </a:r>
            <a:r>
              <a:rPr lang="ru-RU" b="1" dirty="0" smtClean="0">
                <a:solidFill>
                  <a:srgbClr val="FF0000"/>
                </a:solidFill>
              </a:rPr>
              <a:t>кожи!</a:t>
            </a:r>
            <a:r>
              <a:rPr lang="ru-RU" b="1" dirty="0" smtClean="0"/>
              <a:t> </a:t>
            </a:r>
            <a:endParaRPr lang="ru-RU" b="1" dirty="0"/>
          </a:p>
          <a:p>
            <a:pPr algn="just"/>
            <a:r>
              <a:rPr lang="ru-RU" b="1" dirty="0"/>
              <a:t>*	При псороптозе кроликов, отодектозе собак, кошек, пушных зверей </a:t>
            </a:r>
            <a:r>
              <a:rPr lang="ru-RU" b="1" dirty="0" smtClean="0"/>
              <a:t>исследуют </a:t>
            </a:r>
            <a:r>
              <a:rPr lang="ru-RU" b="1" dirty="0"/>
              <a:t>корочки, взятые из ушных раковин.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1100" cap="all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АКАРИОЗНЫЕ БОЛЕЗНИ - ДИАГНОСТИКА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500834"/>
            <a:ext cx="12192000" cy="357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© 2023 год. ГБУ ЯО «ЯРОСЛАВСКАЯ ОБЛАСТНАЯ  ВЕТЕРИНАРНАЯ ЛАБОРАТОРИЯ»</a:t>
            </a:r>
            <a:endParaRPr lang="ru-RU" b="1" kern="1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1643083"/>
            <a:ext cx="3548063" cy="2661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539" y="4455360"/>
            <a:ext cx="2555874" cy="19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6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27F7CA-7FF8-E13C-FA3F-E32B8192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ДИАГНОСТИКИ ВНУТРИКОЖНЫХ КЛЕЩЕЙ: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1C9381-36E9-958F-68A2-A77467707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6" y="1314450"/>
            <a:ext cx="7600950" cy="486251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Берут глубокие соскобы с сукровицей (капли крови) из центра очагов </a:t>
            </a:r>
            <a:r>
              <a:rPr lang="ru-RU" dirty="0" smtClean="0"/>
              <a:t>поражения, на границе со здоровой кожей </a:t>
            </a:r>
            <a:r>
              <a:rPr lang="ru-RU" dirty="0"/>
              <a:t>и из содержимого бугорков. </a:t>
            </a:r>
          </a:p>
          <a:p>
            <a:r>
              <a:rPr lang="ru-RU" dirty="0"/>
              <a:t>Перед взятием соскоба вокруг очага поражения выстригают шерсть. </a:t>
            </a:r>
          </a:p>
          <a:p>
            <a:r>
              <a:rPr lang="ru-RU" dirty="0"/>
              <a:t>Пальцами захватывают складку кожи или узелок так, чтобы ранка была в центре, выдавливают содержимое папул, пустул и переносят в контейнер с 0,5 мл вазелинового масла или физиологического раствора и закрывают крышкой.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1100" cap="all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АКАРИОЗНЫЕ БОЛЕЗНИ - ДИАГНОСТИКА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4"/>
            <a:ext cx="12192000" cy="357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© 2023 год. ГБУ ЯО «ЯРОСЛАВСКАЯ ОБЛАСТНАЯ  ВЕТЕРИНАРНАЯ ЛАБОРАТОРИЯ»</a:t>
            </a:r>
            <a:endParaRPr lang="ru-RU" b="1" kern="1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656" y="1395423"/>
            <a:ext cx="4531344" cy="30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6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2BB0CE-70D6-8560-EDFC-7D4AD21F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ВЗЯТИЕ ВОЛОС, ШЕРСТИ ДЛЯ ТРИХОСКОПИИ: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39D76B-07C8-9B8B-D68D-E56BBD8DF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385888"/>
            <a:ext cx="7758113" cy="4791075"/>
          </a:xfrm>
        </p:spPr>
        <p:txBody>
          <a:bodyPr/>
          <a:lstStyle/>
          <a:p>
            <a:r>
              <a:rPr lang="ru-RU" dirty="0"/>
              <a:t>материал получают путём удаления хирургическим зажимом или пинцетом 50-100 шерстинок с корнями на границе пораженной и здоровой кожи.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 одномоментном удалении не более 30 волос эта процедура вполне безболезненно переносится животными. Пробу можно поместить в контейнер (банку) или на предметное стекло, зафиксировав скотчем.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1100" cap="all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АКАРИОЗНЫЕ БОЛЕЗНИ - ДИАГНОСТИКА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4"/>
            <a:ext cx="12192000" cy="357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© 2023 год. ГБУ ЯО «ЯРОСЛАВСКАЯ ОБЛАСТНАЯ  ВЕТЕРИНАРНАЯ ЛАБОРАТОРИЯ»</a:t>
            </a:r>
            <a:endParaRPr lang="ru-RU" b="1" kern="1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39" y="1385888"/>
            <a:ext cx="3700462" cy="2963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37" y="4029075"/>
            <a:ext cx="3714391" cy="24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3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42C3FE-27B5-B580-42D7-FEF77D6E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74701"/>
            <a:ext cx="10515600" cy="1454149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ru-RU" sz="2400" dirty="0">
                <a:latin typeface="+mn-lt"/>
                <a:ea typeface="+mn-ea"/>
                <a:cs typeface="+mn-cs"/>
              </a:rPr>
              <a:t>Материал помещают в контейнер, плотно закрывают крышкой и этикетируют.</a:t>
            </a:r>
            <a:br>
              <a:rPr lang="ru-RU" sz="2400" dirty="0">
                <a:latin typeface="+mn-lt"/>
                <a:ea typeface="+mn-ea"/>
                <a:cs typeface="+mn-cs"/>
              </a:rPr>
            </a:br>
            <a:r>
              <a:rPr lang="ru-RU" sz="2400" dirty="0">
                <a:latin typeface="+mn-lt"/>
                <a:ea typeface="+mn-ea"/>
                <a:cs typeface="+mn-cs"/>
              </a:rPr>
              <a:t>Подойдут контейнеры для мочи, кала. </a:t>
            </a:r>
            <a:br>
              <a:rPr lang="ru-RU" sz="2400" dirty="0">
                <a:latin typeface="+mn-lt"/>
                <a:ea typeface="+mn-ea"/>
                <a:cs typeface="+mn-cs"/>
              </a:rPr>
            </a:br>
            <a:r>
              <a:rPr lang="ru-RU" sz="2400" dirty="0">
                <a:latin typeface="+mn-lt"/>
                <a:ea typeface="+mn-ea"/>
                <a:cs typeface="+mn-cs"/>
              </a:rPr>
              <a:t>При длительной транспортировке лучше увлажнить пробы физиологическим раствором или вазелиновым маслом. </a:t>
            </a:r>
            <a:br>
              <a:rPr lang="ru-RU" sz="2400" dirty="0">
                <a:latin typeface="+mn-lt"/>
                <a:ea typeface="+mn-ea"/>
                <a:cs typeface="+mn-cs"/>
              </a:rPr>
            </a:br>
            <a:endParaRPr lang="ru-RU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A9B44C5-3B6D-FCFA-224D-6A167B70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228850"/>
            <a:ext cx="11210925" cy="40814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ПАТОЛОГИЧЕСКИЙ МАТЕРИАЛ ДОСТАВЛЯЮТ В ЛАБОРАТОРИЮ ОБЯЗАТЕЛЬНО В ДЕНЬ ОТБОРА! </a:t>
            </a:r>
          </a:p>
          <a:p>
            <a:r>
              <a:rPr lang="ru-RU" sz="2400" dirty="0"/>
              <a:t>Не допускается хранение неконсервированного материала, его необходимо исследовать в день отбора проб. </a:t>
            </a:r>
          </a:p>
          <a:p>
            <a:r>
              <a:rPr lang="ru-RU" sz="2400" dirty="0"/>
              <a:t>Лабораторное исследование на арахно-энтомозы включает обнаружение клещей в соскобах кожи методом световой микроскопии и их дифференциацию согласно утвержденным методикам.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1100" cap="all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АКАРИОЗНЫЕ БОЛЕЗНИ - ДИАГНОСТИКА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4"/>
            <a:ext cx="12192000" cy="357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© 2023 год. ГБУ ЯО «ЯРОСЛАВСКАЯ ОБЛАСТНАЯ  ВЕТЕРИНАРНАЯ ЛАБОРАТОРИЯ»</a:t>
            </a:r>
            <a:endParaRPr lang="ru-RU" b="1" kern="1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4" y="4536302"/>
            <a:ext cx="2619375" cy="19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06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421</Words>
  <Application>Microsoft Office PowerPoint</Application>
  <PresentationFormat>Широкоэкранный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Verdana</vt:lpstr>
      <vt:lpstr>Тема Office</vt:lpstr>
      <vt:lpstr>ЭКТОПАРАЗИТЫ ЖИВОТНЫХ</vt:lpstr>
      <vt:lpstr>   ПАРАЗИТИРУЮЩИЕ НА ЖИВОТНЫХ КЛЕЩИ ДЕЛЯТСЯ  НА 2 ГРУППЫ: НАКОЖНЫХ И ПОДКОЖНЫХ</vt:lpstr>
      <vt:lpstr>ДИАГНОСТИКА</vt:lpstr>
      <vt:lpstr>ДЛЯ ОБНАРУЖЕНИЯ ПАРАЗИТОВ НАКОЖНИКОВ И ВЛАСОЕДОВ: </vt:lpstr>
      <vt:lpstr>ДЛЯ ДИАГНОСТИКИ ВНУТРИКОЖНЫХ КЛЕЩЕЙ: </vt:lpstr>
      <vt:lpstr>ВЗЯТИЕ ВОЛОС, ШЕРСТИ ДЛЯ ТРИХОСКОПИИ:</vt:lpstr>
      <vt:lpstr>Материал помещают в контейнер, плотно закрывают крышкой и этикетируют. Подойдут контейнеры для мочи, кала.  При длительной транспортировке лучше увлажнить пробы физиологическим раствором или вазелиновым маслом.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115</cp:revision>
  <dcterms:created xsi:type="dcterms:W3CDTF">2023-04-14T06:26:36Z</dcterms:created>
  <dcterms:modified xsi:type="dcterms:W3CDTF">2023-05-04T12:02:34Z</dcterms:modified>
</cp:coreProperties>
</file>